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9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4630400" cy="8229600"/>
  <p:notesSz cx="8229600" cy="14630400"/>
  <p:embeddedFontLst>
    <p:embeddedFont>
      <p:font typeface="Roboto" panose="02000000000000000000" pitchFamily="2" charset="0"/>
      <p:regular r:id="rId13"/>
    </p:embeddedFont>
    <p:embeddedFont>
      <p:font typeface="Roboto Mono Light" panose="00000009000000000000" pitchFamily="49" charset="0"/>
      <p:regular r:id="rId14"/>
      <p:italic r:id="rId15"/>
    </p:embeddedFont>
    <p:embeddedFont>
      <p:font typeface="Roboto Mono Medium" panose="00000009000000000000" pitchFamily="49" charset="0"/>
      <p:regular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1D45942-6D75-C47F-62FD-E422C62D9B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449A8-4E5C-8638-A578-A2003EAF01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91AE1B-3DC4-4FE8-B703-C57657CC00E2}" type="datetimeFigureOut">
              <a:rPr lang="en-GB" smtClean="0"/>
              <a:t>08/08/2025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346F79-B90F-4661-9F84-A7D26E5FAA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EC2DD-89B8-B2DB-EA11-ACC5A198D0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5712E-CF59-4AF9-B95A-02C35FB64B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7851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441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80555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260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978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089097-C093-B09B-5523-0809FD24E6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3225" y="7880562"/>
            <a:ext cx="3663950" cy="252412"/>
          </a:xfrm>
          <a:ln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GB" dirty="0"/>
              <a:t>Name:- Khushal Patel       Student ID:- 15405366</a:t>
            </a:r>
          </a:p>
        </p:txBody>
      </p:sp>
    </p:spTree>
    <p:extLst>
      <p:ext uri="{BB962C8B-B14F-4D97-AF65-F5344CB8AC3E}">
        <p14:creationId xmlns:p14="http://schemas.microsoft.com/office/powerpoint/2010/main" val="3722859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E116F619-2819-8D8E-86E8-C0788F2320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9338" y="7831138"/>
            <a:ext cx="3663950" cy="252412"/>
          </a:xfrm>
          <a:ln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GB" dirty="0"/>
              <a:t>Name:- Khushal Patel       Student ID:- 15405366</a:t>
            </a:r>
          </a:p>
        </p:txBody>
      </p:sp>
    </p:spTree>
    <p:extLst>
      <p:ext uri="{BB962C8B-B14F-4D97-AF65-F5344CB8AC3E}">
        <p14:creationId xmlns:p14="http://schemas.microsoft.com/office/powerpoint/2010/main" val="2023129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86EF2965-D929-0D76-ADE5-6C8F4BBF55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9338" y="7831138"/>
            <a:ext cx="3663950" cy="252412"/>
          </a:xfrm>
          <a:ln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GB" dirty="0"/>
              <a:t>Name:- Khushal Patel       Student ID:- 15405366</a:t>
            </a:r>
          </a:p>
        </p:txBody>
      </p:sp>
    </p:spTree>
    <p:extLst>
      <p:ext uri="{BB962C8B-B14F-4D97-AF65-F5344CB8AC3E}">
        <p14:creationId xmlns:p14="http://schemas.microsoft.com/office/powerpoint/2010/main" val="15284572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D14D0865-89EA-3B66-2A38-1B72046F0B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9338" y="7831138"/>
            <a:ext cx="3663950" cy="252412"/>
          </a:xfrm>
          <a:ln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GB" dirty="0"/>
              <a:t>Name:- Khushal Patel       Student ID:- 15405366</a:t>
            </a:r>
          </a:p>
        </p:txBody>
      </p:sp>
    </p:spTree>
    <p:extLst>
      <p:ext uri="{BB962C8B-B14F-4D97-AF65-F5344CB8AC3E}">
        <p14:creationId xmlns:p14="http://schemas.microsoft.com/office/powerpoint/2010/main" val="3320194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13B844BD-112D-9DB4-6C8F-F3F73B21AE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9338" y="7831138"/>
            <a:ext cx="3663950" cy="252412"/>
          </a:xfrm>
          <a:ln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GB" dirty="0"/>
              <a:t>Name:- Khushal Patel       Student ID:- 15405366</a:t>
            </a:r>
          </a:p>
        </p:txBody>
      </p:sp>
    </p:spTree>
    <p:extLst>
      <p:ext uri="{BB962C8B-B14F-4D97-AF65-F5344CB8AC3E}">
        <p14:creationId xmlns:p14="http://schemas.microsoft.com/office/powerpoint/2010/main" val="6641327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5F4D77EA-19A0-76EC-F834-2F6B6B390A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9338" y="7831138"/>
            <a:ext cx="3663950" cy="252412"/>
          </a:xfrm>
          <a:ln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GB" dirty="0"/>
              <a:t>Name:- Khushal Patel       Student ID:- 15405366</a:t>
            </a:r>
          </a:p>
        </p:txBody>
      </p:sp>
    </p:spTree>
    <p:extLst>
      <p:ext uri="{BB962C8B-B14F-4D97-AF65-F5344CB8AC3E}">
        <p14:creationId xmlns:p14="http://schemas.microsoft.com/office/powerpoint/2010/main" val="29642759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9A10E22B-4479-549C-A6C7-CFB8F9F925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9338" y="7831138"/>
            <a:ext cx="3663950" cy="252412"/>
          </a:xfrm>
          <a:ln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GB" dirty="0"/>
              <a:t>Name:- Khushal Patel       Student ID:- 15405366</a:t>
            </a:r>
          </a:p>
        </p:txBody>
      </p:sp>
    </p:spTree>
    <p:extLst>
      <p:ext uri="{BB962C8B-B14F-4D97-AF65-F5344CB8AC3E}">
        <p14:creationId xmlns:p14="http://schemas.microsoft.com/office/powerpoint/2010/main" val="4665798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32D502C0-25D3-D51D-5CFB-BD0376314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9338" y="7831138"/>
            <a:ext cx="3663950" cy="252412"/>
          </a:xfrm>
          <a:ln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GB" dirty="0"/>
              <a:t>Name:- Khushal Patel       Student ID:- 15405366</a:t>
            </a:r>
          </a:p>
        </p:txBody>
      </p:sp>
    </p:spTree>
    <p:extLst>
      <p:ext uri="{BB962C8B-B14F-4D97-AF65-F5344CB8AC3E}">
        <p14:creationId xmlns:p14="http://schemas.microsoft.com/office/powerpoint/2010/main" val="4077126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79180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A609015-87E5-7673-E8B5-F0DC58E121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9338" y="7831138"/>
            <a:ext cx="3663950" cy="252412"/>
          </a:xfrm>
          <a:ln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GB" dirty="0"/>
              <a:t>Name:- Khushal Patel       Student ID:- 15405366</a:t>
            </a:r>
          </a:p>
        </p:txBody>
      </p:sp>
    </p:spTree>
    <p:extLst>
      <p:ext uri="{BB962C8B-B14F-4D97-AF65-F5344CB8AC3E}">
        <p14:creationId xmlns:p14="http://schemas.microsoft.com/office/powerpoint/2010/main" val="3660541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221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42386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47807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97389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66172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3485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76209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5432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 Zero-Knowledge Architecture for Client-Side Encryption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ea typeface="Roboto" pitchFamily="34" charset="-122"/>
                <a:cs typeface="Roboto" pitchFamily="34" charset="-120"/>
              </a:rPr>
              <a:t>This presentation outlines the design and evaluation of a secure cloud storage system that removes trust from the cloud provider, ensuring user data privacy.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C3E30-81A3-5CA3-5B55-A123C2A97950}"/>
              </a:ext>
            </a:extLst>
          </p:cNvPr>
          <p:cNvSpPr txBox="1"/>
          <p:nvPr/>
        </p:nvSpPr>
        <p:spPr>
          <a:xfrm>
            <a:off x="376928" y="6835647"/>
            <a:ext cx="5186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Name:- Khushal Patel</a:t>
            </a:r>
          </a:p>
          <a:p>
            <a:r>
              <a:rPr lang="en-GB" dirty="0"/>
              <a:t>Student ID:- 15405366</a:t>
            </a:r>
          </a:p>
          <a:p>
            <a:r>
              <a:rPr lang="en-GB" dirty="0"/>
              <a:t>Module:- 7030CEM Cyber Security Individual Project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98646"/>
            <a:ext cx="7556421" cy="1440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Cloud's Privacy Deficit </a:t>
            </a:r>
            <a:r>
              <a:rPr lang="en-US" sz="445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☁️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922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ea typeface="Roboto" pitchFamily="34" charset="-122"/>
                <a:cs typeface="Roboto" pitchFamily="34" charset="-120"/>
              </a:rPr>
              <a:t>Standard cloud services present a fundamental privacy deficit. Even with server-side encryption, providers manage keys, allowing access or forced handover of your data. This creates vulnerabilities to breaches and surveillance.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77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Bridging the Gap: Learning from Past Challenges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75961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763310" y="3875961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3"/>
          <p:cNvSpPr/>
          <p:nvPr/>
        </p:nvSpPr>
        <p:spPr>
          <a:xfrm>
            <a:off x="1142524" y="4133255"/>
            <a:ext cx="39112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Trust vs. Accessibility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62367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ea typeface="Roboto" panose="02000000000000000000" pitchFamily="2" charset="0"/>
                <a:cs typeface="Roboto" panose="02000000000000000000" pitchFamily="2" charset="0"/>
              </a:rPr>
              <a:t>Browser-based apps are easy to use, but their encryption code comes from the very server you distrust.</a:t>
            </a:r>
            <a:endParaRPr lang="en-US" sz="1750" dirty="0"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428548" y="3875961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Shape 6"/>
          <p:cNvSpPr/>
          <p:nvPr/>
        </p:nvSpPr>
        <p:spPr>
          <a:xfrm>
            <a:off x="7398067" y="3875961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7777282" y="4133255"/>
            <a:ext cx="3401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Adoption Paradox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462367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ea typeface="Roboto" pitchFamily="34" charset="-122"/>
                <a:cs typeface="Roboto" pitchFamily="34" charset="-120"/>
              </a:rPr>
              <a:t>Technically brilliant security tools often fail due to complex key management for average users.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8619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ea typeface="Roboto" pitchFamily="34" charset="-122"/>
                <a:cs typeface="Roboto" pitchFamily="34" charset="-120"/>
              </a:rPr>
              <a:t>Our solution addresses these historical failures by balancing robust security with pragmatic usability.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89146"/>
            <a:ext cx="7556421" cy="2149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Our Solution: A Zero-Knowledge Architecture </a:t>
            </a:r>
            <a:r>
              <a:rPr lang="en-US" sz="445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🔐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7850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ea typeface="Roboto" pitchFamily="34" charset="-122"/>
                <a:cs typeface="Roboto" pitchFamily="34" charset="-120"/>
              </a:rPr>
              <a:t>We designed a system where the server has zero knowledge of your unencrypted data or decryption keys. All cryptographic operations occur on your device before data is sent to the cloud.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49178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Client (Trusted Zone)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78465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ea typeface="Roboto" pitchFamily="34" charset="-122"/>
                <a:cs typeface="Roboto" pitchFamily="34" charset="-120"/>
              </a:rPr>
              <a:t>Your browser performs all security operations using the built-in Web Crypto API.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4849178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Server (Untrusted Utility)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42721" y="5784652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ea typeface="Roboto" pitchFamily="34" charset="-122"/>
                <a:cs typeface="Roboto" pitchFamily="34" charset="-120"/>
              </a:rPr>
              <a:t>The server acts as a "dumb" storage utility, only storing and retrieving opaque, encrypted data blobs.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989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How It Works: The Cryptographic Protocol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1108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266128"/>
            <a:ext cx="4196358" cy="3048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3"/>
          <p:cNvSpPr/>
          <p:nvPr/>
        </p:nvSpPr>
        <p:spPr>
          <a:xfrm>
            <a:off x="793790" y="4440436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Master Key Creation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93085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ea typeface="Roboto" pitchFamily="34" charset="-122"/>
                <a:cs typeface="Roboto" pitchFamily="34" charset="-120"/>
              </a:rPr>
              <a:t>Your password, combined with a unique salt, creates a strong Master Key via PBKDF2 (100,000 iterations).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391108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4266128"/>
            <a:ext cx="4196358" cy="3048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5216962" y="44404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File Encryption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493085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ea typeface="Roboto" pitchFamily="34" charset="-122"/>
                <a:cs typeface="Roboto" pitchFamily="34" charset="-120"/>
              </a:rPr>
              <a:t>Each file is encrypted with a new, random File Key using AES-256-GCM for confidentiality and integrity.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391108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4266128"/>
            <a:ext cx="4196358" cy="3048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11"/>
          <p:cNvSpPr/>
          <p:nvPr/>
        </p:nvSpPr>
        <p:spPr>
          <a:xfrm>
            <a:off x="9640133" y="44404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Key Wrapping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493085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ea typeface="Roboto" pitchFamily="34" charset="-122"/>
                <a:cs typeface="Roboto" pitchFamily="34" charset="-120"/>
              </a:rPr>
              <a:t>The unique File Key is encrypted by your Master Key before being sent to the server.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05978"/>
            <a:ext cx="9552384" cy="731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Key Findings &amp; Evaluation </a:t>
            </a:r>
            <a:r>
              <a:rPr lang="en-US" sz="445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✅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912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conducted rigorous security tests based on the OWASP Web Security Testing Guide.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09298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1020604" y="413611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4284940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5043368"/>
            <a:ext cx="40812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Zero-Knowledge Confirmed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5533787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ea typeface="Roboto" pitchFamily="34" charset="-122"/>
                <a:cs typeface="Roboto" pitchFamily="34" charset="-120"/>
              </a:rPr>
              <a:t>Server only handles unintelligible ciphertext.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3909298"/>
            <a:ext cx="6408063" cy="2214205"/>
          </a:xfrm>
          <a:prstGeom prst="roundRect">
            <a:avLst>
              <a:gd name="adj" fmla="val 153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Shape 7"/>
          <p:cNvSpPr/>
          <p:nvPr/>
        </p:nvSpPr>
        <p:spPr>
          <a:xfrm>
            <a:off x="7655362" y="413611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528" y="4284940"/>
            <a:ext cx="306110" cy="3826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55362" y="5043368"/>
            <a:ext cx="42512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Guaranteed Data Integrity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655362" y="5533787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ea typeface="Roboto" pitchFamily="34" charset="-122"/>
                <a:cs typeface="Roboto" pitchFamily="34" charset="-120"/>
              </a:rPr>
              <a:t>Client detects and fails decryption on tampered data.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09374"/>
            <a:ext cx="74853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Critical Trade-Off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3913465"/>
            <a:ext cx="721625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ea typeface="Roboto" pitchFamily="34" charset="-122"/>
                <a:cs typeface="Roboto" pitchFamily="34" charset="-120"/>
              </a:rPr>
              <a:t>The system's zero-knowledge strength is also its biggest usability challenge. Because the server has no access to your key, there is </a:t>
            </a:r>
            <a:r>
              <a:rPr lang="en-US" sz="1750" b="1" dirty="0">
                <a:solidFill>
                  <a:srgbClr val="E5E0DF"/>
                </a:solidFill>
                <a:ea typeface="Roboto" pitchFamily="34" charset="-122"/>
                <a:cs typeface="Roboto" pitchFamily="34" charset="-120"/>
              </a:rPr>
              <a:t>no "Forgot Password" option</a:t>
            </a:r>
            <a:r>
              <a:rPr lang="en-US" sz="1750" dirty="0">
                <a:solidFill>
                  <a:srgbClr val="E5E0DF"/>
                </a:solidFill>
                <a:ea typeface="Roboto" pitchFamily="34" charset="-122"/>
                <a:cs typeface="Roboto" pitchFamily="34" charset="-120"/>
              </a:rPr>
              <a:t>. Forgetting your password leads to permanent, irreversible data loss.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658314"/>
            <a:ext cx="30480" cy="1961912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44992"/>
            <a:ext cx="81657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Conclusion &amp; Future Work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939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ea typeface="Roboto" pitchFamily="34" charset="-122"/>
                <a:cs typeface="Roboto" pitchFamily="34" charset="-120"/>
              </a:rPr>
              <a:t>This project provides a validated blueprint for private-by-design cloud applications using standard web technologies.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11986"/>
            <a:ext cx="13042821" cy="1907858"/>
          </a:xfrm>
          <a:prstGeom prst="roundRect">
            <a:avLst>
              <a:gd name="adj" fmla="val 1783"/>
            </a:avLst>
          </a:prstGeom>
          <a:solidFill>
            <a:srgbClr val="022349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5729288"/>
            <a:ext cx="354330" cy="2834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01748" y="56954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601748" y="6276618"/>
            <a:ext cx="120080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ea typeface="Roboto" pitchFamily="34" charset="-122"/>
                <a:cs typeface="Roboto" pitchFamily="34" charset="-120"/>
              </a:rPr>
              <a:t>Designing user-friendly key recovery systems, such as social recovery, that do not compromise the zero-knowledge principle.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11693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Thank You!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343007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ea typeface="Roboto" pitchFamily="34" charset="-122"/>
                <a:cs typeface="Roboto" pitchFamily="34" charset="-120"/>
              </a:rPr>
              <a:t>We deeply appreciate your time and engagement in understanding our Zero-Knowledge Architecture for Client-Side Encryption.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1102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ea typeface="Roboto" pitchFamily="34" charset="-122"/>
                <a:cs typeface="Roboto" pitchFamily="34" charset="-120"/>
              </a:rPr>
              <a:t>Our aim is to empower users with true data privacy, removing reliance on cloud providers for sensitive information.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39198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ea typeface="Roboto" pitchFamily="34" charset="-122"/>
                <a:cs typeface="Roboto" pitchFamily="34" charset="-120"/>
              </a:rPr>
              <a:t>We welcome your questions and look forward to building a more secure and private digital future, together.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48</TotalTime>
  <Words>498</Words>
  <Application>Microsoft Office PowerPoint</Application>
  <PresentationFormat>Custom</PresentationFormat>
  <Paragraphs>54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Roboto Mono Medium</vt:lpstr>
      <vt:lpstr>Calibri</vt:lpstr>
      <vt:lpstr>Arial</vt:lpstr>
      <vt:lpstr>Roboto</vt:lpstr>
      <vt:lpstr>Aptos</vt:lpstr>
      <vt:lpstr>Roboto Mono Light</vt:lpstr>
      <vt:lpstr>Calibri Light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Khushal Patel</cp:lastModifiedBy>
  <cp:revision>13</cp:revision>
  <dcterms:created xsi:type="dcterms:W3CDTF">2025-08-08T15:30:26Z</dcterms:created>
  <dcterms:modified xsi:type="dcterms:W3CDTF">2025-08-08T16:23:57Z</dcterms:modified>
</cp:coreProperties>
</file>